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0" r:id="rId4"/>
    <p:sldId id="271" r:id="rId5"/>
    <p:sldId id="273" r:id="rId6"/>
    <p:sldId id="274" r:id="rId7"/>
    <p:sldId id="281" r:id="rId8"/>
    <p:sldId id="279" r:id="rId9"/>
    <p:sldId id="262" r:id="rId10"/>
    <p:sldId id="261" r:id="rId11"/>
    <p:sldId id="283" r:id="rId12"/>
    <p:sldId id="268" r:id="rId13"/>
    <p:sldId id="257" r:id="rId14"/>
    <p:sldId id="258" r:id="rId15"/>
    <p:sldId id="259" r:id="rId16"/>
    <p:sldId id="260" r:id="rId17"/>
    <p:sldId id="263" r:id="rId18"/>
    <p:sldId id="264" r:id="rId19"/>
    <p:sldId id="269" r:id="rId20"/>
    <p:sldId id="265"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94660"/>
  </p:normalViewPr>
  <p:slideViewPr>
    <p:cSldViewPr snapToGrid="0">
      <p:cViewPr varScale="1">
        <p:scale>
          <a:sx n="112" d="100"/>
          <a:sy n="112" d="100"/>
        </p:scale>
        <p:origin x="4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65D248-9951-4794-A8BD-D0C1A95DBF32}"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2271461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65D248-9951-4794-A8BD-D0C1A95DBF32}"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275452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65D248-9951-4794-A8BD-D0C1A95DBF32}"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156492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65D248-9951-4794-A8BD-D0C1A95DBF32}"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351526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65D248-9951-4794-A8BD-D0C1A95DBF32}" type="datetimeFigureOut">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14296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65D248-9951-4794-A8BD-D0C1A95DBF32}" type="datetimeFigureOut">
              <a:rPr lang="en-GB" smtClean="0"/>
              <a:t>03/09/2020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3241176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65D248-9951-4794-A8BD-D0C1A95DBF32}" type="datetimeFigureOut">
              <a:rPr lang="en-GB" smtClean="0"/>
              <a:t>03/09/2020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226615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65D248-9951-4794-A8BD-D0C1A95DBF32}" type="datetimeFigureOut">
              <a:rPr lang="en-GB" smtClean="0"/>
              <a:t>03/09/2020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362161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5D248-9951-4794-A8BD-D0C1A95DBF32}" type="datetimeFigureOut">
              <a:rPr lang="en-GB" smtClean="0"/>
              <a:t>03/09/2020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380338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65D248-9951-4794-A8BD-D0C1A95DBF32}" type="datetimeFigureOut">
              <a:rPr lang="en-GB" smtClean="0"/>
              <a:t>03/09/2020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601093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65D248-9951-4794-A8BD-D0C1A95DBF32}" type="datetimeFigureOut">
              <a:rPr lang="en-GB" smtClean="0"/>
              <a:t>03/09/2020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6253BF-4487-4950-BE00-BA90B3FA968B}" type="slidenum">
              <a:rPr lang="en-GB" smtClean="0"/>
              <a:t>‹#›</a:t>
            </a:fld>
            <a:endParaRPr lang="en-GB"/>
          </a:p>
        </p:txBody>
      </p:sp>
    </p:spTree>
    <p:extLst>
      <p:ext uri="{BB962C8B-B14F-4D97-AF65-F5344CB8AC3E}">
        <p14:creationId xmlns:p14="http://schemas.microsoft.com/office/powerpoint/2010/main" val="308265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5D248-9951-4794-A8BD-D0C1A95DBF32}" type="datetimeFigureOut">
              <a:rPr lang="en-GB" smtClean="0"/>
              <a:t>03/09/2020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253BF-4487-4950-BE00-BA90B3FA968B}" type="slidenum">
              <a:rPr lang="en-GB" smtClean="0"/>
              <a:t>‹#›</a:t>
            </a:fld>
            <a:endParaRPr lang="en-GB"/>
          </a:p>
        </p:txBody>
      </p:sp>
    </p:spTree>
    <p:extLst>
      <p:ext uri="{BB962C8B-B14F-4D97-AF65-F5344CB8AC3E}">
        <p14:creationId xmlns:p14="http://schemas.microsoft.com/office/powerpoint/2010/main" val="3943896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I5ZMZNxvWeo"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eqhvswHdSSI" TargetMode="Externa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126" y="663547"/>
            <a:ext cx="7744078" cy="1780248"/>
          </a:xfrm>
        </p:spPr>
        <p:txBody>
          <a:bodyPr/>
          <a:lstStyle/>
          <a:p>
            <a:r>
              <a:rPr lang="en-GB" dirty="0">
                <a:solidFill>
                  <a:schemeClr val="accent5"/>
                </a:solidFill>
              </a:rPr>
              <a:t>Watercolour:</a:t>
            </a:r>
            <a:br>
              <a:rPr lang="en-GB" dirty="0">
                <a:solidFill>
                  <a:schemeClr val="accent5"/>
                </a:solidFill>
              </a:rPr>
            </a:br>
            <a:r>
              <a:rPr lang="en-GB" dirty="0">
                <a:solidFill>
                  <a:schemeClr val="accent5"/>
                </a:solidFill>
              </a:rPr>
              <a:t>A Summer Landscape</a:t>
            </a:r>
          </a:p>
        </p:txBody>
      </p:sp>
      <p:sp>
        <p:nvSpPr>
          <p:cNvPr id="3" name="Subtitle 2"/>
          <p:cNvSpPr>
            <a:spLocks noGrp="1"/>
          </p:cNvSpPr>
          <p:nvPr>
            <p:ph type="subTitle" idx="1"/>
          </p:nvPr>
        </p:nvSpPr>
        <p:spPr>
          <a:xfrm>
            <a:off x="3722336" y="2443795"/>
            <a:ext cx="4572000" cy="848045"/>
          </a:xfrm>
        </p:spPr>
        <p:txBody>
          <a:bodyPr>
            <a:normAutofit/>
          </a:bodyPr>
          <a:lstStyle/>
          <a:p>
            <a:r>
              <a:rPr lang="en-GB" sz="3600" dirty="0">
                <a:solidFill>
                  <a:schemeClr val="accent6">
                    <a:lumMod val="75000"/>
                  </a:schemeClr>
                </a:solidFill>
              </a:rPr>
              <a:t>Rose’s Mini Course</a:t>
            </a:r>
          </a:p>
        </p:txBody>
      </p:sp>
      <p:pic>
        <p:nvPicPr>
          <p:cNvPr id="4" name="Picture 3"/>
          <p:cNvPicPr>
            <a:picLocks noChangeAspect="1"/>
          </p:cNvPicPr>
          <p:nvPr/>
        </p:nvPicPr>
        <p:blipFill>
          <a:blip r:embed="rId2"/>
          <a:stretch>
            <a:fillRect/>
          </a:stretch>
        </p:blipFill>
        <p:spPr>
          <a:xfrm>
            <a:off x="4734578" y="3843717"/>
            <a:ext cx="2693173" cy="2693173"/>
          </a:xfrm>
          <a:prstGeom prst="rect">
            <a:avLst/>
          </a:prstGeom>
        </p:spPr>
      </p:pic>
    </p:spTree>
    <p:extLst>
      <p:ext uri="{BB962C8B-B14F-4D97-AF65-F5344CB8AC3E}">
        <p14:creationId xmlns:p14="http://schemas.microsoft.com/office/powerpoint/2010/main" val="3711532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275" y="138549"/>
            <a:ext cx="10342296" cy="630195"/>
          </a:xfrm>
        </p:spPr>
        <p:txBody>
          <a:bodyPr>
            <a:normAutofit fontScale="90000"/>
          </a:bodyPr>
          <a:lstStyle/>
          <a:p>
            <a:r>
              <a:rPr lang="en-GB" sz="3600" dirty="0">
                <a:solidFill>
                  <a:schemeClr val="accent5">
                    <a:lumMod val="75000"/>
                  </a:schemeClr>
                </a:solidFill>
              </a:rPr>
              <a:t>Cathy (Kate) Johnson: </a:t>
            </a:r>
            <a:r>
              <a:rPr lang="en-GB" b="1" dirty="0">
                <a:solidFill>
                  <a:schemeClr val="accent5">
                    <a:lumMod val="75000"/>
                  </a:schemeClr>
                </a:solidFill>
              </a:rPr>
              <a:t>Watercolour Sketching</a:t>
            </a:r>
            <a:endParaRPr lang="en-GB" sz="5400" b="1" dirty="0">
              <a:solidFill>
                <a:schemeClr val="accent5">
                  <a:lumMod val="75000"/>
                </a:schemeClr>
              </a:solidFill>
            </a:endParaRPr>
          </a:p>
        </p:txBody>
      </p:sp>
      <p:pic>
        <p:nvPicPr>
          <p:cNvPr id="3" name="Picture 2"/>
          <p:cNvPicPr>
            <a:picLocks noChangeAspect="1"/>
          </p:cNvPicPr>
          <p:nvPr/>
        </p:nvPicPr>
        <p:blipFill rotWithShape="1">
          <a:blip r:embed="rId2"/>
          <a:srcRect b="8725"/>
          <a:stretch/>
        </p:blipFill>
        <p:spPr>
          <a:xfrm>
            <a:off x="947275" y="768744"/>
            <a:ext cx="4762500" cy="3155893"/>
          </a:xfrm>
          <a:prstGeom prst="rect">
            <a:avLst/>
          </a:prstGeom>
        </p:spPr>
      </p:pic>
      <p:pic>
        <p:nvPicPr>
          <p:cNvPr id="4" name="Picture 3"/>
          <p:cNvPicPr>
            <a:picLocks noChangeAspect="1"/>
          </p:cNvPicPr>
          <p:nvPr/>
        </p:nvPicPr>
        <p:blipFill>
          <a:blip r:embed="rId3"/>
          <a:stretch>
            <a:fillRect/>
          </a:stretch>
        </p:blipFill>
        <p:spPr>
          <a:xfrm>
            <a:off x="6331005" y="734843"/>
            <a:ext cx="4900739" cy="5569021"/>
          </a:xfrm>
          <a:prstGeom prst="rect">
            <a:avLst/>
          </a:prstGeom>
        </p:spPr>
      </p:pic>
      <p:sp>
        <p:nvSpPr>
          <p:cNvPr id="5" name="TextBox 4"/>
          <p:cNvSpPr txBox="1"/>
          <p:nvPr/>
        </p:nvSpPr>
        <p:spPr>
          <a:xfrm>
            <a:off x="947275" y="4032109"/>
            <a:ext cx="5366953" cy="2477601"/>
          </a:xfrm>
          <a:prstGeom prst="rect">
            <a:avLst/>
          </a:prstGeom>
          <a:noFill/>
        </p:spPr>
        <p:txBody>
          <a:bodyPr wrap="square" rtlCol="0">
            <a:spAutoFit/>
          </a:bodyPr>
          <a:lstStyle/>
          <a:p>
            <a:r>
              <a:rPr lang="en-GB" sz="1600" dirty="0"/>
              <a:t>Use of gestural mark making, notes, diagrams and tonal thumbnails.</a:t>
            </a:r>
          </a:p>
          <a:p>
            <a:endParaRPr lang="en-GB" sz="900" dirty="0"/>
          </a:p>
          <a:p>
            <a:r>
              <a:rPr lang="en-GB" b="1" dirty="0"/>
              <a:t>Your Task:</a:t>
            </a:r>
          </a:p>
          <a:p>
            <a:r>
              <a:rPr lang="en-GB" sz="1600" dirty="0"/>
              <a:t>Moving on from the initial pencil thumbnail sketch, have a go at a watercolour sketch. Practice techniques to be used in your larger painting, sort out the colour palette and experiment with textures. </a:t>
            </a:r>
          </a:p>
          <a:p>
            <a:r>
              <a:rPr lang="en-GB" sz="1600" dirty="0"/>
              <a:t>Sometimes, the watercolour sketch can be a delightful </a:t>
            </a:r>
          </a:p>
          <a:p>
            <a:r>
              <a:rPr lang="en-GB" sz="1600" dirty="0"/>
              <a:t>painting in itself!</a:t>
            </a:r>
          </a:p>
        </p:txBody>
      </p:sp>
    </p:spTree>
    <p:extLst>
      <p:ext uri="{BB962C8B-B14F-4D97-AF65-F5344CB8AC3E}">
        <p14:creationId xmlns:p14="http://schemas.microsoft.com/office/powerpoint/2010/main" val="3226145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795" y="457200"/>
            <a:ext cx="2842089" cy="1600200"/>
          </a:xfrm>
        </p:spPr>
        <p:txBody>
          <a:bodyPr/>
          <a:lstStyle/>
          <a:p>
            <a:r>
              <a:rPr lang="en-GB" dirty="0">
                <a:solidFill>
                  <a:srgbClr val="0070C0"/>
                </a:solidFill>
              </a:rPr>
              <a:t>Using </a:t>
            </a:r>
            <a:br>
              <a:rPr lang="en-GB" dirty="0">
                <a:solidFill>
                  <a:srgbClr val="0070C0"/>
                </a:solidFill>
              </a:rPr>
            </a:br>
            <a:r>
              <a:rPr lang="en-GB" dirty="0">
                <a:solidFill>
                  <a:srgbClr val="0070C0"/>
                </a:solidFill>
              </a:rPr>
              <a:t>Photographic References</a:t>
            </a:r>
          </a:p>
        </p:txBody>
      </p:sp>
      <p:sp>
        <p:nvSpPr>
          <p:cNvPr id="4" name="Text Placeholder 3"/>
          <p:cNvSpPr>
            <a:spLocks noGrp="1"/>
          </p:cNvSpPr>
          <p:nvPr>
            <p:ph type="body" sz="half" idx="2"/>
          </p:nvPr>
        </p:nvSpPr>
        <p:spPr>
          <a:xfrm>
            <a:off x="1543795" y="2057400"/>
            <a:ext cx="3084849" cy="3963074"/>
          </a:xfrm>
        </p:spPr>
        <p:txBody>
          <a:bodyPr>
            <a:normAutofit fontScale="85000" lnSpcReduction="10000"/>
          </a:bodyPr>
          <a:lstStyle/>
          <a:p>
            <a:r>
              <a:rPr lang="en-GB" dirty="0"/>
              <a:t>It’s perfectly ok to use a photographic reference as an aid to our watercolour painting. However, we need to be careful not to ‘copy’ the photo or try to replicate the nature of photographic colours or their tonal value. </a:t>
            </a:r>
          </a:p>
          <a:p>
            <a:r>
              <a:rPr lang="en-GB" dirty="0"/>
              <a:t>Photographs ‘flatten’ the middle and far distance making it look much smaller and insignificant. When we look at the same view our eyes unconsciously enlarge the middle distance and we see it in isolation; it fills our vision.</a:t>
            </a:r>
          </a:p>
          <a:p>
            <a:r>
              <a:rPr lang="en-GB" dirty="0"/>
              <a:t>Also, don’t fall into the trap in trying to include every detail in the photograph; simplify the composition, be selective. </a:t>
            </a:r>
          </a:p>
          <a:p>
            <a:r>
              <a:rPr lang="en-GB" dirty="0"/>
              <a:t>In this painting I used another sky reference for my painting since I felt the sky in the photo lacked the atmosphere and colour I wanted.</a:t>
            </a: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569521" y="169932"/>
            <a:ext cx="5015576" cy="3066881"/>
          </a:xfrm>
          <a:prstGeom prst="rect">
            <a:avLst/>
          </a:prstGeom>
        </p:spPr>
      </p:pic>
      <p:sp>
        <p:nvSpPr>
          <p:cNvPr id="6" name="TextBox 5"/>
          <p:cNvSpPr txBox="1"/>
          <p:nvPr/>
        </p:nvSpPr>
        <p:spPr>
          <a:xfrm>
            <a:off x="4199767" y="5835685"/>
            <a:ext cx="2209125" cy="923330"/>
          </a:xfrm>
          <a:prstGeom prst="rect">
            <a:avLst/>
          </a:prstGeom>
          <a:noFill/>
        </p:spPr>
        <p:txBody>
          <a:bodyPr wrap="square" rtlCol="0">
            <a:spAutoFit/>
          </a:bodyPr>
          <a:lstStyle/>
          <a:p>
            <a:pPr algn="r"/>
            <a:r>
              <a:rPr lang="en-GB" i="1" dirty="0"/>
              <a:t>Photograph and watercolour</a:t>
            </a:r>
          </a:p>
          <a:p>
            <a:pPr algn="r"/>
            <a:r>
              <a:rPr lang="en-GB" dirty="0"/>
              <a:t>Rose Bramwell</a:t>
            </a: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6569521" y="3342083"/>
            <a:ext cx="5015576" cy="3352195"/>
          </a:xfrm>
          <a:prstGeom prst="rect">
            <a:avLst/>
          </a:prstGeom>
        </p:spPr>
      </p:pic>
    </p:spTree>
    <p:extLst>
      <p:ext uri="{BB962C8B-B14F-4D97-AF65-F5344CB8AC3E}">
        <p14:creationId xmlns:p14="http://schemas.microsoft.com/office/powerpoint/2010/main" val="123323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241" y="2419519"/>
            <a:ext cx="2202817" cy="746490"/>
          </a:xfrm>
        </p:spPr>
        <p:txBody>
          <a:bodyPr>
            <a:normAutofit/>
          </a:bodyPr>
          <a:lstStyle/>
          <a:p>
            <a:r>
              <a:rPr lang="en-GB" sz="3600" dirty="0">
                <a:solidFill>
                  <a:schemeClr val="accent4">
                    <a:lumMod val="50000"/>
                  </a:schemeClr>
                </a:solidFill>
              </a:rPr>
              <a:t>John Hoar</a:t>
            </a:r>
          </a:p>
        </p:txBody>
      </p:sp>
      <p:pic>
        <p:nvPicPr>
          <p:cNvPr id="5" name="Picture Placeholder 4"/>
          <p:cNvPicPr>
            <a:picLocks noGrp="1" noChangeAspect="1"/>
          </p:cNvPicPr>
          <p:nvPr>
            <p:ph type="pic" idx="1"/>
          </p:nvPr>
        </p:nvPicPr>
        <p:blipFill>
          <a:blip r:embed="rId2"/>
          <a:srcRect l="9245" r="9245"/>
          <a:stretch>
            <a:fillRect/>
          </a:stretch>
        </p:blipFill>
        <p:spPr>
          <a:xfrm>
            <a:off x="3706152" y="129832"/>
            <a:ext cx="8367164" cy="6606788"/>
          </a:xfrm>
          <a:prstGeom prst="rect">
            <a:avLst/>
          </a:prstGeom>
        </p:spPr>
      </p:pic>
      <p:sp>
        <p:nvSpPr>
          <p:cNvPr id="3" name="TextBox 2"/>
          <p:cNvSpPr txBox="1"/>
          <p:nvPr/>
        </p:nvSpPr>
        <p:spPr>
          <a:xfrm>
            <a:off x="1074871" y="3285366"/>
            <a:ext cx="2184849" cy="3139321"/>
          </a:xfrm>
          <a:prstGeom prst="rect">
            <a:avLst/>
          </a:prstGeom>
          <a:noFill/>
        </p:spPr>
        <p:txBody>
          <a:bodyPr wrap="square" rtlCol="0">
            <a:spAutoFit/>
          </a:bodyPr>
          <a:lstStyle/>
          <a:p>
            <a:r>
              <a:rPr lang="en-GB" dirty="0"/>
              <a:t>Use of a warm palette to suggest late summer, early Autumn with an impending rain storm maybe?</a:t>
            </a:r>
          </a:p>
          <a:p>
            <a:r>
              <a:rPr lang="en-GB" dirty="0"/>
              <a:t>Composition focuses on the drama of the sky which takes up 2/3 of the painting.</a:t>
            </a:r>
          </a:p>
          <a:p>
            <a:endParaRPr lang="en-GB" dirty="0"/>
          </a:p>
        </p:txBody>
      </p:sp>
    </p:spTree>
    <p:extLst>
      <p:ext uri="{BB962C8B-B14F-4D97-AF65-F5344CB8AC3E}">
        <p14:creationId xmlns:p14="http://schemas.microsoft.com/office/powerpoint/2010/main" val="110028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1317" y="130456"/>
            <a:ext cx="3852482" cy="3737537"/>
          </a:xfrm>
        </p:spPr>
        <p:txBody>
          <a:bodyPr>
            <a:normAutofit fontScale="90000"/>
          </a:bodyPr>
          <a:lstStyle/>
          <a:p>
            <a:r>
              <a:rPr lang="en-GB" dirty="0">
                <a:solidFill>
                  <a:schemeClr val="accent1">
                    <a:lumMod val="75000"/>
                  </a:schemeClr>
                </a:solidFill>
              </a:rPr>
              <a:t>Susan Abbot: </a:t>
            </a:r>
            <a:br>
              <a:rPr lang="en-GB" dirty="0"/>
            </a:br>
            <a:r>
              <a:rPr lang="en-GB" sz="2800" dirty="0"/>
              <a:t>“</a:t>
            </a:r>
            <a:r>
              <a:rPr lang="en-GB" sz="2400" dirty="0"/>
              <a:t>I </a:t>
            </a:r>
            <a:r>
              <a:rPr lang="en-GB" sz="2200" dirty="0"/>
              <a:t>find plein air painting exhilarating. Exploring until I find the right painting spot, figuring out a composition, slowing down enough to closely study nature's colours and shapes, feeling the cool breeze and warm sun--there's so much pleasure in the experience of painting outdoors”. </a:t>
            </a:r>
          </a:p>
        </p:txBody>
      </p:sp>
      <p:pic>
        <p:nvPicPr>
          <p:cNvPr id="4" name="Content Placeholder 3"/>
          <p:cNvPicPr>
            <a:picLocks noGrp="1" noChangeAspect="1"/>
          </p:cNvPicPr>
          <p:nvPr>
            <p:ph idx="1"/>
          </p:nvPr>
        </p:nvPicPr>
        <p:blipFill>
          <a:blip r:embed="rId2"/>
          <a:stretch>
            <a:fillRect/>
          </a:stretch>
        </p:blipFill>
        <p:spPr>
          <a:xfrm>
            <a:off x="-16184" y="-36414"/>
            <a:ext cx="6894414" cy="6894414"/>
          </a:xfrm>
          <a:prstGeom prst="rect">
            <a:avLst/>
          </a:prstGeom>
        </p:spPr>
      </p:pic>
      <p:sp>
        <p:nvSpPr>
          <p:cNvPr id="3" name="TextBox 2"/>
          <p:cNvSpPr txBox="1"/>
          <p:nvPr/>
        </p:nvSpPr>
        <p:spPr>
          <a:xfrm>
            <a:off x="7501317" y="4102662"/>
            <a:ext cx="3576679" cy="2031325"/>
          </a:xfrm>
          <a:prstGeom prst="rect">
            <a:avLst/>
          </a:prstGeom>
          <a:noFill/>
        </p:spPr>
        <p:txBody>
          <a:bodyPr wrap="square" rtlCol="0">
            <a:spAutoFit/>
          </a:bodyPr>
          <a:lstStyle/>
          <a:p>
            <a:r>
              <a:rPr lang="en-GB" dirty="0"/>
              <a:t>A warm palette with an emphasis on misty pinks and purples suggesting early evening in summer maybe?</a:t>
            </a:r>
          </a:p>
          <a:p>
            <a:r>
              <a:rPr lang="en-GB" dirty="0"/>
              <a:t>An emphasis on pattern with the zig zag of fields which leads the eye to the horizon.</a:t>
            </a:r>
          </a:p>
        </p:txBody>
      </p:sp>
    </p:spTree>
    <p:extLst>
      <p:ext uri="{BB962C8B-B14F-4D97-AF65-F5344CB8AC3E}">
        <p14:creationId xmlns:p14="http://schemas.microsoft.com/office/powerpoint/2010/main" val="3960329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8208" y="1683143"/>
            <a:ext cx="2540899" cy="1456567"/>
          </a:xfrm>
        </p:spPr>
        <p:txBody>
          <a:bodyPr>
            <a:normAutofit fontScale="90000"/>
          </a:bodyPr>
          <a:lstStyle/>
          <a:p>
            <a:r>
              <a:rPr lang="en-GB" sz="3600" dirty="0">
                <a:solidFill>
                  <a:schemeClr val="accent4">
                    <a:lumMod val="75000"/>
                  </a:schemeClr>
                </a:solidFill>
              </a:rPr>
              <a:t>Robert Steele: </a:t>
            </a:r>
            <a:r>
              <a:rPr lang="en-GB" sz="3200" i="1" dirty="0">
                <a:solidFill>
                  <a:schemeClr val="accent4">
                    <a:lumMod val="75000"/>
                  </a:schemeClr>
                </a:solidFill>
              </a:rPr>
              <a:t>Illustrator</a:t>
            </a:r>
          </a:p>
        </p:txBody>
      </p:sp>
      <p:pic>
        <p:nvPicPr>
          <p:cNvPr id="3" name="Picture 2"/>
          <p:cNvPicPr>
            <a:picLocks noChangeAspect="1"/>
          </p:cNvPicPr>
          <p:nvPr/>
        </p:nvPicPr>
        <p:blipFill>
          <a:blip r:embed="rId2"/>
          <a:stretch>
            <a:fillRect/>
          </a:stretch>
        </p:blipFill>
        <p:spPr>
          <a:xfrm>
            <a:off x="-1" y="0"/>
            <a:ext cx="9209314" cy="6858000"/>
          </a:xfrm>
          <a:prstGeom prst="rect">
            <a:avLst/>
          </a:prstGeom>
        </p:spPr>
      </p:pic>
      <p:sp>
        <p:nvSpPr>
          <p:cNvPr id="4" name="TextBox 3"/>
          <p:cNvSpPr txBox="1"/>
          <p:nvPr/>
        </p:nvSpPr>
        <p:spPr>
          <a:xfrm>
            <a:off x="9338208" y="3139710"/>
            <a:ext cx="2411427" cy="2308324"/>
          </a:xfrm>
          <a:prstGeom prst="rect">
            <a:avLst/>
          </a:prstGeom>
          <a:noFill/>
        </p:spPr>
        <p:txBody>
          <a:bodyPr wrap="square" rtlCol="0">
            <a:spAutoFit/>
          </a:bodyPr>
          <a:lstStyle/>
          <a:p>
            <a:r>
              <a:rPr lang="en-GB" dirty="0"/>
              <a:t>Analogous colours used from the warm palette which suggests height of a hot summer day. With a misty background this could be late afternoon, early evening. </a:t>
            </a:r>
          </a:p>
        </p:txBody>
      </p:sp>
    </p:spTree>
    <p:extLst>
      <p:ext uri="{BB962C8B-B14F-4D97-AF65-F5344CB8AC3E}">
        <p14:creationId xmlns:p14="http://schemas.microsoft.com/office/powerpoint/2010/main" val="1721904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242127"/>
          </a:xfrm>
        </p:spPr>
        <p:txBody>
          <a:bodyPr/>
          <a:lstStyle/>
          <a:p>
            <a:r>
              <a:rPr lang="en-GB" dirty="0">
                <a:solidFill>
                  <a:schemeClr val="accent4">
                    <a:lumMod val="75000"/>
                  </a:schemeClr>
                </a:solidFill>
              </a:rPr>
              <a:t>German Artist:</a:t>
            </a:r>
            <a:r>
              <a:rPr lang="en-GB" dirty="0"/>
              <a:t> </a:t>
            </a:r>
            <a:br>
              <a:rPr lang="en-GB" dirty="0"/>
            </a:br>
            <a:r>
              <a:rPr lang="en-GB" sz="2400" i="1" dirty="0">
                <a:solidFill>
                  <a:schemeClr val="accent4">
                    <a:lumMod val="75000"/>
                  </a:schemeClr>
                </a:solidFill>
              </a:rPr>
              <a:t>Unknown </a:t>
            </a:r>
            <a:endParaRPr lang="en-GB" i="1" dirty="0"/>
          </a:p>
        </p:txBody>
      </p:sp>
      <p:sp>
        <p:nvSpPr>
          <p:cNvPr id="3" name="Picture Placeholder 2"/>
          <p:cNvSpPr>
            <a:spLocks noGrp="1"/>
          </p:cNvSpPr>
          <p:nvPr>
            <p:ph type="pic" idx="1"/>
          </p:nvPr>
        </p:nvSpPr>
        <p:spPr>
          <a:xfrm>
            <a:off x="5069900" y="995363"/>
            <a:ext cx="6172200" cy="4873625"/>
          </a:xfrm>
        </p:spPr>
      </p:sp>
      <p:sp>
        <p:nvSpPr>
          <p:cNvPr id="4" name="Text Placeholder 3"/>
          <p:cNvSpPr>
            <a:spLocks noGrp="1"/>
          </p:cNvSpPr>
          <p:nvPr>
            <p:ph type="body" sz="half" idx="2"/>
          </p:nvPr>
        </p:nvSpPr>
        <p:spPr>
          <a:xfrm>
            <a:off x="839788" y="1699327"/>
            <a:ext cx="3932237" cy="2743200"/>
          </a:xfrm>
        </p:spPr>
        <p:txBody>
          <a:bodyPr/>
          <a:lstStyle/>
          <a:p>
            <a:r>
              <a:rPr lang="en-GB" dirty="0"/>
              <a:t>Summer fields </a:t>
            </a:r>
          </a:p>
          <a:p>
            <a:r>
              <a:rPr lang="en-GB" dirty="0"/>
              <a:t>When this motif was created we had a real hot summer. No rain wash for weeks like at the moment. You could get melancholy if you are not already. I can still remember that Saturday late morning, when it was still sweaty in the shade around 30 degrees. Not ideal for watercolour either, but much better than wet. You can see the colour separation very well, between the already ripe barley and the wheat lagging behind.</a:t>
            </a:r>
          </a:p>
        </p:txBody>
      </p:sp>
      <p:pic>
        <p:nvPicPr>
          <p:cNvPr id="5" name="Picture 4"/>
          <p:cNvPicPr>
            <a:picLocks noChangeAspect="1"/>
          </p:cNvPicPr>
          <p:nvPr/>
        </p:nvPicPr>
        <p:blipFill>
          <a:blip r:embed="rId2"/>
          <a:stretch>
            <a:fillRect/>
          </a:stretch>
        </p:blipFill>
        <p:spPr>
          <a:xfrm>
            <a:off x="4870005" y="973110"/>
            <a:ext cx="6759589" cy="4895878"/>
          </a:xfrm>
          <a:prstGeom prst="rect">
            <a:avLst/>
          </a:prstGeom>
        </p:spPr>
      </p:pic>
      <p:sp>
        <p:nvSpPr>
          <p:cNvPr id="6" name="TextBox 5"/>
          <p:cNvSpPr txBox="1"/>
          <p:nvPr/>
        </p:nvSpPr>
        <p:spPr>
          <a:xfrm>
            <a:off x="839788" y="4523448"/>
            <a:ext cx="3503375" cy="1477328"/>
          </a:xfrm>
          <a:prstGeom prst="rect">
            <a:avLst/>
          </a:prstGeom>
          <a:noFill/>
        </p:spPr>
        <p:txBody>
          <a:bodyPr wrap="square" rtlCol="0">
            <a:spAutoFit/>
          </a:bodyPr>
          <a:lstStyle/>
          <a:p>
            <a:r>
              <a:rPr lang="en-GB" dirty="0"/>
              <a:t>Crisp, bright palette using warm colours and complementary colours. This evokes a feeling of the middle of the day in the summer as well as an intensity of heat.</a:t>
            </a:r>
          </a:p>
        </p:txBody>
      </p:sp>
    </p:spTree>
    <p:extLst>
      <p:ext uri="{BB962C8B-B14F-4D97-AF65-F5344CB8AC3E}">
        <p14:creationId xmlns:p14="http://schemas.microsoft.com/office/powerpoint/2010/main" val="4073085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639271"/>
            <a:ext cx="2817812" cy="987228"/>
          </a:xfrm>
        </p:spPr>
        <p:txBody>
          <a:bodyPr>
            <a:normAutofit/>
          </a:bodyPr>
          <a:lstStyle/>
          <a:p>
            <a:r>
              <a:rPr lang="en-GB" sz="3600" dirty="0">
                <a:solidFill>
                  <a:schemeClr val="accent5">
                    <a:lumMod val="75000"/>
                  </a:schemeClr>
                </a:solidFill>
              </a:rPr>
              <a:t>Jem Bowden: </a:t>
            </a:r>
            <a:br>
              <a:rPr lang="en-GB" sz="3600" dirty="0">
                <a:solidFill>
                  <a:schemeClr val="accent5">
                    <a:lumMod val="75000"/>
                  </a:schemeClr>
                </a:solidFill>
              </a:rPr>
            </a:br>
            <a:r>
              <a:rPr lang="en-GB" sz="2800" i="1" dirty="0" err="1">
                <a:solidFill>
                  <a:schemeClr val="accent5">
                    <a:lumMod val="75000"/>
                  </a:schemeClr>
                </a:solidFill>
              </a:rPr>
              <a:t>Plein</a:t>
            </a:r>
            <a:r>
              <a:rPr lang="en-GB" sz="2800" i="1" dirty="0">
                <a:solidFill>
                  <a:schemeClr val="accent5">
                    <a:lumMod val="75000"/>
                  </a:schemeClr>
                </a:solidFill>
              </a:rPr>
              <a:t> Air Artist</a:t>
            </a:r>
            <a:endParaRPr lang="en-GB" sz="3600" i="1" dirty="0">
              <a:solidFill>
                <a:schemeClr val="accent5">
                  <a:lumMod val="75000"/>
                </a:schemeClr>
              </a:solidFill>
            </a:endParaRPr>
          </a:p>
        </p:txBody>
      </p:sp>
      <p:pic>
        <p:nvPicPr>
          <p:cNvPr id="5" name="Picture Placeholder 4"/>
          <p:cNvPicPr>
            <a:picLocks noGrp="1" noChangeAspect="1"/>
          </p:cNvPicPr>
          <p:nvPr>
            <p:ph type="pic" idx="1"/>
          </p:nvPr>
        </p:nvPicPr>
        <p:blipFill>
          <a:blip r:embed="rId2"/>
          <a:srcRect l="5764" r="5764"/>
          <a:stretch>
            <a:fillRect/>
          </a:stretch>
        </p:blipFill>
        <p:spPr>
          <a:xfrm>
            <a:off x="4772025" y="963148"/>
            <a:ext cx="6691795" cy="5283902"/>
          </a:xfrm>
          <a:prstGeom prst="rect">
            <a:avLst/>
          </a:prstGeom>
        </p:spPr>
      </p:pic>
      <p:sp>
        <p:nvSpPr>
          <p:cNvPr id="4" name="Text Placeholder 3"/>
          <p:cNvSpPr>
            <a:spLocks noGrp="1"/>
          </p:cNvSpPr>
          <p:nvPr>
            <p:ph type="body" sz="half" idx="2"/>
          </p:nvPr>
        </p:nvSpPr>
        <p:spPr>
          <a:xfrm>
            <a:off x="849664" y="1626499"/>
            <a:ext cx="2864580" cy="960929"/>
          </a:xfrm>
        </p:spPr>
        <p:txBody>
          <a:bodyPr>
            <a:normAutofit lnSpcReduction="10000"/>
          </a:bodyPr>
          <a:lstStyle/>
          <a:p>
            <a:r>
              <a:rPr lang="en-GB" dirty="0"/>
              <a:t>Original watercolours by Jem Bowden. This set of original watercolours are painted on location ‘</a:t>
            </a:r>
            <a:r>
              <a:rPr lang="en-GB" dirty="0" err="1"/>
              <a:t>en</a:t>
            </a:r>
            <a:r>
              <a:rPr lang="en-GB" dirty="0"/>
              <a:t> </a:t>
            </a:r>
            <a:r>
              <a:rPr lang="en-GB" dirty="0" err="1"/>
              <a:t>plein</a:t>
            </a:r>
            <a:r>
              <a:rPr lang="en-GB" dirty="0"/>
              <a:t> air’.</a:t>
            </a:r>
          </a:p>
          <a:p>
            <a:endParaRPr lang="en-GB" dirty="0"/>
          </a:p>
        </p:txBody>
      </p:sp>
      <p:sp>
        <p:nvSpPr>
          <p:cNvPr id="3" name="TextBox 2"/>
          <p:cNvSpPr txBox="1"/>
          <p:nvPr/>
        </p:nvSpPr>
        <p:spPr>
          <a:xfrm>
            <a:off x="962951" y="2916983"/>
            <a:ext cx="2888857" cy="3139321"/>
          </a:xfrm>
          <a:prstGeom prst="rect">
            <a:avLst/>
          </a:prstGeom>
          <a:noFill/>
        </p:spPr>
        <p:txBody>
          <a:bodyPr wrap="square" rtlCol="0">
            <a:spAutoFit/>
          </a:bodyPr>
          <a:lstStyle/>
          <a:p>
            <a:r>
              <a:rPr lang="en-GB" dirty="0"/>
              <a:t>A slightly cooler palette with a note of warm colours in the foreground. The tree is in full leaf and there is a glint of warm blue sky in the corner. This suggests a summer day after a brief rain storm, the sun is peeping through and where the temperature has cooled a little.</a:t>
            </a:r>
          </a:p>
        </p:txBody>
      </p:sp>
    </p:spTree>
    <p:extLst>
      <p:ext uri="{BB962C8B-B14F-4D97-AF65-F5344CB8AC3E}">
        <p14:creationId xmlns:p14="http://schemas.microsoft.com/office/powerpoint/2010/main" val="4064440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1912" y="1406015"/>
            <a:ext cx="3140384" cy="1001365"/>
          </a:xfrm>
        </p:spPr>
        <p:txBody>
          <a:bodyPr>
            <a:normAutofit/>
          </a:bodyPr>
          <a:lstStyle/>
          <a:p>
            <a:r>
              <a:rPr lang="en-GB" dirty="0">
                <a:solidFill>
                  <a:schemeClr val="accent6">
                    <a:lumMod val="50000"/>
                  </a:schemeClr>
                </a:solidFill>
              </a:rPr>
              <a:t>Ian </a:t>
            </a:r>
            <a:r>
              <a:rPr lang="en-GB" dirty="0" err="1">
                <a:solidFill>
                  <a:schemeClr val="accent6">
                    <a:lumMod val="50000"/>
                  </a:schemeClr>
                </a:solidFill>
              </a:rPr>
              <a:t>Sidaway</a:t>
            </a:r>
            <a:endParaRPr lang="en-GB" dirty="0">
              <a:solidFill>
                <a:schemeClr val="accent6">
                  <a:lumMod val="50000"/>
                </a:schemeClr>
              </a:solidFill>
            </a:endParaRPr>
          </a:p>
        </p:txBody>
      </p:sp>
      <p:pic>
        <p:nvPicPr>
          <p:cNvPr id="3" name="Picture 2"/>
          <p:cNvPicPr>
            <a:picLocks noChangeAspect="1"/>
          </p:cNvPicPr>
          <p:nvPr/>
        </p:nvPicPr>
        <p:blipFill>
          <a:blip r:embed="rId2"/>
          <a:stretch>
            <a:fillRect/>
          </a:stretch>
        </p:blipFill>
        <p:spPr>
          <a:xfrm>
            <a:off x="0" y="0"/>
            <a:ext cx="6907396" cy="6870655"/>
          </a:xfrm>
          <a:prstGeom prst="rect">
            <a:avLst/>
          </a:prstGeom>
        </p:spPr>
      </p:pic>
      <p:sp>
        <p:nvSpPr>
          <p:cNvPr id="4" name="TextBox 3"/>
          <p:cNvSpPr txBox="1"/>
          <p:nvPr/>
        </p:nvSpPr>
        <p:spPr>
          <a:xfrm>
            <a:off x="7201912" y="2496393"/>
            <a:ext cx="3325826" cy="3693319"/>
          </a:xfrm>
          <a:prstGeom prst="rect">
            <a:avLst/>
          </a:prstGeom>
          <a:noFill/>
        </p:spPr>
        <p:txBody>
          <a:bodyPr wrap="square" rtlCol="0">
            <a:spAutoFit/>
          </a:bodyPr>
          <a:lstStyle/>
          <a:p>
            <a:r>
              <a:rPr lang="en-GB" dirty="0"/>
              <a:t>Ian uses interesting compositional effects, dividing the picture space with the edges of the fields and hedgerows. This leads the eye through the painting to the line of cool purple trees on the horizon and then to the horse shape. </a:t>
            </a:r>
            <a:r>
              <a:rPr lang="en-GB" dirty="0" err="1"/>
              <a:t>Elelemnts</a:t>
            </a:r>
            <a:r>
              <a:rPr lang="en-GB" dirty="0"/>
              <a:t> of the purple are in the foreground trees but are slightly warmer with added reds. The sky is slightly cooler in blue. We can guess it’s maybe early Autumn.</a:t>
            </a:r>
          </a:p>
        </p:txBody>
      </p:sp>
    </p:spTree>
    <p:extLst>
      <p:ext uri="{BB962C8B-B14F-4D97-AF65-F5344CB8AC3E}">
        <p14:creationId xmlns:p14="http://schemas.microsoft.com/office/powerpoint/2010/main" val="1687381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283" y="348171"/>
            <a:ext cx="2905040" cy="497660"/>
          </a:xfrm>
        </p:spPr>
        <p:txBody>
          <a:bodyPr>
            <a:noAutofit/>
          </a:bodyPr>
          <a:lstStyle/>
          <a:p>
            <a:r>
              <a:rPr lang="en-GB" sz="3600" dirty="0">
                <a:solidFill>
                  <a:schemeClr val="accent5">
                    <a:lumMod val="50000"/>
                  </a:schemeClr>
                </a:solidFill>
              </a:rPr>
              <a:t>Iain Stewart</a:t>
            </a:r>
          </a:p>
        </p:txBody>
      </p:sp>
      <p:sp>
        <p:nvSpPr>
          <p:cNvPr id="4" name="Text Placeholder 3"/>
          <p:cNvSpPr>
            <a:spLocks noGrp="1"/>
          </p:cNvSpPr>
          <p:nvPr>
            <p:ph type="body" sz="half" idx="2"/>
          </p:nvPr>
        </p:nvSpPr>
        <p:spPr>
          <a:xfrm>
            <a:off x="728283" y="962952"/>
            <a:ext cx="3714245" cy="1715512"/>
          </a:xfrm>
        </p:spPr>
        <p:txBody>
          <a:bodyPr/>
          <a:lstStyle/>
          <a:p>
            <a:r>
              <a:rPr lang="en-GB" dirty="0"/>
              <a:t>Iain Stewart is a watercolour artist and  illustrator and a signature member of the National Watercolour Society.  His work has received numerous awards in international competitions and he is a much sought after artist.</a:t>
            </a:r>
          </a:p>
        </p:txBody>
      </p:sp>
      <p:pic>
        <p:nvPicPr>
          <p:cNvPr id="9" name="Picture Placeholder 8"/>
          <p:cNvPicPr>
            <a:picLocks noGrp="1" noChangeAspect="1"/>
          </p:cNvPicPr>
          <p:nvPr>
            <p:ph type="pic" idx="1"/>
          </p:nvPr>
        </p:nvPicPr>
        <p:blipFill>
          <a:blip r:embed="rId2"/>
          <a:srcRect t="21718" b="21718"/>
          <a:stretch>
            <a:fillRect/>
          </a:stretch>
        </p:blipFill>
        <p:spPr>
          <a:xfrm>
            <a:off x="539005" y="3106914"/>
            <a:ext cx="4533802" cy="3579931"/>
          </a:xfrm>
          <a:prstGeom prst="rect">
            <a:avLst/>
          </a:prstGeom>
        </p:spPr>
      </p:pic>
      <p:pic>
        <p:nvPicPr>
          <p:cNvPr id="10" name="Picture 9"/>
          <p:cNvPicPr>
            <a:picLocks noChangeAspect="1"/>
          </p:cNvPicPr>
          <p:nvPr/>
        </p:nvPicPr>
        <p:blipFill>
          <a:blip r:embed="rId3"/>
          <a:stretch>
            <a:fillRect/>
          </a:stretch>
        </p:blipFill>
        <p:spPr>
          <a:xfrm>
            <a:off x="5426486" y="2411427"/>
            <a:ext cx="6612102" cy="4275418"/>
          </a:xfrm>
          <a:prstGeom prst="rect">
            <a:avLst/>
          </a:prstGeom>
        </p:spPr>
      </p:pic>
    </p:spTree>
    <p:extLst>
      <p:ext uri="{BB962C8B-B14F-4D97-AF65-F5344CB8AC3E}">
        <p14:creationId xmlns:p14="http://schemas.microsoft.com/office/powerpoint/2010/main" val="2713934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645" y="5534952"/>
            <a:ext cx="2765200" cy="606903"/>
          </a:xfrm>
        </p:spPr>
        <p:txBody>
          <a:bodyPr>
            <a:normAutofit/>
          </a:bodyPr>
          <a:lstStyle/>
          <a:p>
            <a:r>
              <a:rPr lang="en-GB" sz="3600" dirty="0">
                <a:solidFill>
                  <a:schemeClr val="accent5">
                    <a:lumMod val="50000"/>
                  </a:schemeClr>
                </a:solidFill>
              </a:rPr>
              <a:t>Larry Cannon</a:t>
            </a:r>
          </a:p>
        </p:txBody>
      </p:sp>
      <p:pic>
        <p:nvPicPr>
          <p:cNvPr id="5" name="Picture Placeholder 4"/>
          <p:cNvPicPr>
            <a:picLocks noGrp="1" noChangeAspect="1"/>
          </p:cNvPicPr>
          <p:nvPr>
            <p:ph type="pic" idx="1"/>
          </p:nvPr>
        </p:nvPicPr>
        <p:blipFill>
          <a:blip r:embed="rId2"/>
          <a:srcRect l="46" r="46"/>
          <a:stretch>
            <a:fillRect/>
          </a:stretch>
        </p:blipFill>
        <p:spPr>
          <a:xfrm>
            <a:off x="4726066" y="728284"/>
            <a:ext cx="6856015" cy="5413571"/>
          </a:xfrm>
          <a:prstGeom prst="rect">
            <a:avLst/>
          </a:prstGeom>
        </p:spPr>
      </p:pic>
    </p:spTree>
    <p:extLst>
      <p:ext uri="{BB962C8B-B14F-4D97-AF65-F5344CB8AC3E}">
        <p14:creationId xmlns:p14="http://schemas.microsoft.com/office/powerpoint/2010/main" val="60684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39" y="1084333"/>
            <a:ext cx="3740304" cy="706030"/>
          </a:xfrm>
        </p:spPr>
        <p:txBody>
          <a:bodyPr/>
          <a:lstStyle/>
          <a:p>
            <a:r>
              <a:rPr lang="en-GB" dirty="0">
                <a:solidFill>
                  <a:srgbClr val="A50021"/>
                </a:solidFill>
              </a:rPr>
              <a:t>Workshop Objectives</a:t>
            </a:r>
          </a:p>
        </p:txBody>
      </p:sp>
      <p:sp>
        <p:nvSpPr>
          <p:cNvPr id="4" name="Text Placeholder 3"/>
          <p:cNvSpPr>
            <a:spLocks noGrp="1"/>
          </p:cNvSpPr>
          <p:nvPr>
            <p:ph type="body" sz="half" idx="2"/>
          </p:nvPr>
        </p:nvSpPr>
        <p:spPr>
          <a:xfrm>
            <a:off x="451372" y="2067515"/>
            <a:ext cx="3400438" cy="3811588"/>
          </a:xfrm>
        </p:spPr>
        <p:txBody>
          <a:bodyPr/>
          <a:lstStyle/>
          <a:p>
            <a:r>
              <a:rPr lang="en-GB" dirty="0"/>
              <a:t>Complete a simple layered landscape using glazing techniques to show aerial perspective</a:t>
            </a:r>
          </a:p>
          <a:p>
            <a:r>
              <a:rPr lang="en-GB" dirty="0"/>
              <a:t>Explore watercolour techniques: Glazing; wet on wet; graduated washes, lifting out; wet on dry</a:t>
            </a:r>
          </a:p>
          <a:p>
            <a:r>
              <a:rPr lang="en-GB" dirty="0"/>
              <a:t>Produce a reference sketch showing dark and light tones</a:t>
            </a:r>
          </a:p>
          <a:p>
            <a:r>
              <a:rPr lang="en-GB" dirty="0"/>
              <a:t>Produce a simple sky with lifted clouds </a:t>
            </a:r>
          </a:p>
          <a:p>
            <a:r>
              <a:rPr lang="en-GB" dirty="0"/>
              <a:t>Produce a watercolour sketch from your drawing</a:t>
            </a:r>
          </a:p>
          <a:p>
            <a:r>
              <a:rPr lang="en-GB" dirty="0"/>
              <a:t>Design a summer landscape from a reference photograph</a:t>
            </a:r>
          </a:p>
          <a:p>
            <a:endParaRPr lang="en-GB" dirty="0"/>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080072" y="457439"/>
            <a:ext cx="8111928" cy="5421664"/>
          </a:xfrm>
          <a:prstGeom prst="rect">
            <a:avLst/>
          </a:prstGeom>
        </p:spPr>
      </p:pic>
      <p:sp>
        <p:nvSpPr>
          <p:cNvPr id="8" name="TextBox 7"/>
          <p:cNvSpPr txBox="1"/>
          <p:nvPr/>
        </p:nvSpPr>
        <p:spPr>
          <a:xfrm>
            <a:off x="8294337" y="6036658"/>
            <a:ext cx="3897664" cy="369332"/>
          </a:xfrm>
          <a:prstGeom prst="rect">
            <a:avLst/>
          </a:prstGeom>
          <a:noFill/>
        </p:spPr>
        <p:txBody>
          <a:bodyPr wrap="square" rtlCol="0">
            <a:spAutoFit/>
          </a:bodyPr>
          <a:lstStyle/>
          <a:p>
            <a:r>
              <a:rPr lang="en-GB" i="1" dirty="0"/>
              <a:t>‘Path’, Hartley Wintney.</a:t>
            </a:r>
            <a:r>
              <a:rPr lang="en-GB" dirty="0"/>
              <a:t> Rose Bramwell</a:t>
            </a:r>
          </a:p>
        </p:txBody>
      </p:sp>
    </p:spTree>
    <p:extLst>
      <p:ext uri="{BB962C8B-B14F-4D97-AF65-F5344CB8AC3E}">
        <p14:creationId xmlns:p14="http://schemas.microsoft.com/office/powerpoint/2010/main" val="53520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323048"/>
          </a:xfrm>
        </p:spPr>
        <p:txBody>
          <a:bodyPr>
            <a:normAutofit fontScale="90000"/>
          </a:bodyPr>
          <a:lstStyle/>
          <a:p>
            <a:r>
              <a:rPr lang="en-GB" sz="3600" dirty="0">
                <a:solidFill>
                  <a:schemeClr val="accent4">
                    <a:lumMod val="50000"/>
                  </a:schemeClr>
                </a:solidFill>
              </a:rPr>
              <a:t>Andrew Wyeth </a:t>
            </a:r>
            <a:br>
              <a:rPr lang="en-GB" sz="3600" dirty="0">
                <a:solidFill>
                  <a:schemeClr val="accent4">
                    <a:lumMod val="50000"/>
                  </a:schemeClr>
                </a:solidFill>
              </a:rPr>
            </a:br>
            <a:r>
              <a:rPr lang="en-GB" sz="3600" dirty="0">
                <a:solidFill>
                  <a:schemeClr val="accent4">
                    <a:lumMod val="50000"/>
                  </a:schemeClr>
                </a:solidFill>
              </a:rPr>
              <a:t>Watercolours</a:t>
            </a:r>
            <a:br>
              <a:rPr lang="en-GB" sz="3600" dirty="0">
                <a:solidFill>
                  <a:schemeClr val="accent4">
                    <a:lumMod val="50000"/>
                  </a:schemeClr>
                </a:solidFill>
              </a:rPr>
            </a:br>
            <a:r>
              <a:rPr lang="en-GB" sz="2700" dirty="0">
                <a:solidFill>
                  <a:schemeClr val="accent4">
                    <a:lumMod val="50000"/>
                  </a:schemeClr>
                </a:solidFill>
              </a:rPr>
              <a:t>(</a:t>
            </a:r>
            <a:r>
              <a:rPr lang="en-GB" sz="2700" i="1" dirty="0">
                <a:solidFill>
                  <a:schemeClr val="accent4">
                    <a:lumMod val="50000"/>
                  </a:schemeClr>
                </a:solidFill>
              </a:rPr>
              <a:t>1950-2009)</a:t>
            </a:r>
          </a:p>
        </p:txBody>
      </p:sp>
      <p:pic>
        <p:nvPicPr>
          <p:cNvPr id="5" name="Picture Placeholder 4"/>
          <p:cNvPicPr>
            <a:picLocks noGrp="1" noChangeAspect="1"/>
          </p:cNvPicPr>
          <p:nvPr>
            <p:ph type="pic" idx="1"/>
          </p:nvPr>
        </p:nvPicPr>
        <p:blipFill>
          <a:blip r:embed="rId2"/>
          <a:srcRect l="3743" r="3743"/>
          <a:stretch>
            <a:fillRect/>
          </a:stretch>
        </p:blipFill>
        <p:spPr>
          <a:prstGeom prst="rect">
            <a:avLst/>
          </a:prstGeom>
        </p:spPr>
      </p:pic>
      <p:sp>
        <p:nvSpPr>
          <p:cNvPr id="4" name="Text Placeholder 3"/>
          <p:cNvSpPr>
            <a:spLocks noGrp="1"/>
          </p:cNvSpPr>
          <p:nvPr>
            <p:ph type="body" sz="half" idx="2"/>
          </p:nvPr>
        </p:nvSpPr>
        <p:spPr/>
        <p:txBody>
          <a:bodyPr/>
          <a:lstStyle/>
          <a:p>
            <a:r>
              <a:rPr lang="en-GB" dirty="0"/>
              <a:t>Andrew Wyeth watercolour on paper mounted on paperboard sheet</a:t>
            </a:r>
          </a:p>
          <a:p>
            <a:r>
              <a:rPr lang="en-GB" dirty="0"/>
              <a:t>Depicting tattered cornstalks in a harvested field, November First captures the cold damp of late autumn, portraying the inevitable cycles of decay and renewal. Wyeth steadfastly maintained his dedication to painting the people and places that are familiar to him in </a:t>
            </a:r>
            <a:r>
              <a:rPr lang="en-GB" dirty="0" err="1"/>
              <a:t>Chadds</a:t>
            </a:r>
            <a:r>
              <a:rPr lang="en-GB" dirty="0"/>
              <a:t> Ford, Pennsylvania, and Cushing, Maine. The cornfield shown in this watercolour is located near his studio in </a:t>
            </a:r>
            <a:r>
              <a:rPr lang="en-GB" dirty="0" err="1"/>
              <a:t>Chadds</a:t>
            </a:r>
            <a:r>
              <a:rPr lang="en-GB" dirty="0"/>
              <a:t> Ford, behind the house of </a:t>
            </a:r>
            <a:r>
              <a:rPr lang="en-GB" dirty="0" err="1"/>
              <a:t>Dr.</a:t>
            </a:r>
            <a:r>
              <a:rPr lang="en-GB" dirty="0"/>
              <a:t> Margaret Handy, the paediatrician who cared for Wyeth’s two children.</a:t>
            </a:r>
          </a:p>
        </p:txBody>
      </p:sp>
    </p:spTree>
    <p:extLst>
      <p:ext uri="{BB962C8B-B14F-4D97-AF65-F5344CB8AC3E}">
        <p14:creationId xmlns:p14="http://schemas.microsoft.com/office/powerpoint/2010/main" val="1850981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935" y="457200"/>
            <a:ext cx="3283090" cy="918446"/>
          </a:xfrm>
        </p:spPr>
        <p:txBody>
          <a:bodyPr>
            <a:normAutofit/>
          </a:bodyPr>
          <a:lstStyle/>
          <a:p>
            <a:r>
              <a:rPr lang="en-GB" sz="3600" dirty="0">
                <a:solidFill>
                  <a:schemeClr val="accent5">
                    <a:lumMod val="75000"/>
                  </a:schemeClr>
                </a:solidFill>
              </a:rPr>
              <a:t>Alwyn </a:t>
            </a:r>
            <a:r>
              <a:rPr lang="en-GB" sz="3600" dirty="0" err="1">
                <a:solidFill>
                  <a:schemeClr val="accent5">
                    <a:lumMod val="75000"/>
                  </a:schemeClr>
                </a:solidFill>
              </a:rPr>
              <a:t>Crawshaw</a:t>
            </a:r>
            <a:endParaRPr lang="en-GB" sz="3600" dirty="0">
              <a:solidFill>
                <a:schemeClr val="accent5">
                  <a:lumMod val="75000"/>
                </a:schemeClr>
              </a:solidFill>
            </a:endParaRPr>
          </a:p>
        </p:txBody>
      </p:sp>
      <p:pic>
        <p:nvPicPr>
          <p:cNvPr id="5" name="Picture Placeholder 4">
            <a:hlinkClick r:id="rId2"/>
          </p:cNvPr>
          <p:cNvPicPr>
            <a:picLocks noGrp="1" noChangeAspect="1"/>
          </p:cNvPicPr>
          <p:nvPr>
            <p:ph type="pic" idx="1"/>
          </p:nvPr>
        </p:nvPicPr>
        <p:blipFill>
          <a:blip r:embed="rId3"/>
          <a:srcRect l="2508" r="2508"/>
          <a:stretch>
            <a:fillRect/>
          </a:stretch>
        </p:blipFill>
        <p:spPr>
          <a:prstGeom prst="rect">
            <a:avLst/>
          </a:prstGeom>
        </p:spPr>
      </p:pic>
      <p:sp>
        <p:nvSpPr>
          <p:cNvPr id="4" name="Text Placeholder 3"/>
          <p:cNvSpPr>
            <a:spLocks noGrp="1"/>
          </p:cNvSpPr>
          <p:nvPr>
            <p:ph type="body" sz="half" idx="2"/>
          </p:nvPr>
        </p:nvSpPr>
        <p:spPr>
          <a:xfrm>
            <a:off x="1488935" y="1861168"/>
            <a:ext cx="3283090" cy="4007820"/>
          </a:xfrm>
        </p:spPr>
        <p:txBody>
          <a:bodyPr/>
          <a:lstStyle/>
          <a:p>
            <a:r>
              <a:rPr lang="en-GB" dirty="0"/>
              <a:t>A very popular Artist </a:t>
            </a:r>
            <a:r>
              <a:rPr lang="en-GB"/>
              <a:t>and teacher who </a:t>
            </a:r>
            <a:r>
              <a:rPr lang="en-GB" dirty="0"/>
              <a:t>runs many workshops, painting holidays, YouTube Tutorials and has published many books on Watercolour Painting.</a:t>
            </a:r>
          </a:p>
          <a:p>
            <a:r>
              <a:rPr lang="en-GB" dirty="0"/>
              <a:t>Married to June </a:t>
            </a:r>
            <a:r>
              <a:rPr lang="en-GB" dirty="0" err="1"/>
              <a:t>Crawshaw</a:t>
            </a:r>
            <a:r>
              <a:rPr lang="en-GB" dirty="0"/>
              <a:t>, also a  Watercolour Artist who has also published Watercolour Painting books.</a:t>
            </a:r>
          </a:p>
        </p:txBody>
      </p:sp>
    </p:spTree>
    <p:extLst>
      <p:ext uri="{BB962C8B-B14F-4D97-AF65-F5344CB8AC3E}">
        <p14:creationId xmlns:p14="http://schemas.microsoft.com/office/powerpoint/2010/main" val="2559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96" y="987424"/>
            <a:ext cx="4157030" cy="1069975"/>
          </a:xfrm>
        </p:spPr>
        <p:txBody>
          <a:bodyPr/>
          <a:lstStyle/>
          <a:p>
            <a:r>
              <a:rPr lang="en-GB" dirty="0">
                <a:solidFill>
                  <a:schemeClr val="accent5">
                    <a:lumMod val="75000"/>
                  </a:schemeClr>
                </a:solidFill>
              </a:rPr>
              <a:t>Simple Glazing to create Aerial Perspective</a:t>
            </a:r>
          </a:p>
        </p:txBody>
      </p:sp>
      <p:pic>
        <p:nvPicPr>
          <p:cNvPr id="5" name="Picture Placeholder 4"/>
          <p:cNvPicPr>
            <a:picLocks noGrp="1" noChangeAspect="1"/>
          </p:cNvPicPr>
          <p:nvPr>
            <p:ph type="pic" idx="1"/>
          </p:nvPr>
        </p:nvPicPr>
        <p:blipFill>
          <a:blip r:embed="rId2"/>
          <a:srcRect t="13012" b="13012"/>
          <a:stretch>
            <a:fillRect/>
          </a:stretch>
        </p:blipFill>
        <p:spPr>
          <a:prstGeom prst="rect">
            <a:avLst/>
          </a:prstGeom>
        </p:spPr>
      </p:pic>
      <p:sp>
        <p:nvSpPr>
          <p:cNvPr id="4" name="Text Placeholder 3"/>
          <p:cNvSpPr>
            <a:spLocks noGrp="1"/>
          </p:cNvSpPr>
          <p:nvPr>
            <p:ph type="body" sz="half" idx="2"/>
          </p:nvPr>
        </p:nvSpPr>
        <p:spPr>
          <a:xfrm>
            <a:off x="720192" y="2516623"/>
            <a:ext cx="4051834" cy="2735108"/>
          </a:xfrm>
        </p:spPr>
        <p:txBody>
          <a:bodyPr>
            <a:normAutofit lnSpcReduction="10000"/>
          </a:bodyPr>
          <a:lstStyle/>
          <a:p>
            <a:r>
              <a:rPr lang="en-GB" sz="2400" dirty="0"/>
              <a:t>Task One</a:t>
            </a:r>
          </a:p>
          <a:p>
            <a:r>
              <a:rPr lang="en-GB" dirty="0"/>
              <a:t>Using Painting Values with Layered Washes and using mixed grey.</a:t>
            </a:r>
          </a:p>
          <a:p>
            <a:r>
              <a:rPr lang="en-GB" dirty="0"/>
              <a:t>To mix a grey: French Ultramarine Blue, Alizarin Crimson, and Indian Yellow or Yellow Ochre.</a:t>
            </a:r>
          </a:p>
          <a:p>
            <a:r>
              <a:rPr lang="en-GB" dirty="0"/>
              <a:t>Layering grey washes to build up values from light to dark.  This will create a sense of aerial or atmospheric perspective through these value changes.</a:t>
            </a:r>
          </a:p>
        </p:txBody>
      </p:sp>
    </p:spTree>
    <p:extLst>
      <p:ext uri="{BB962C8B-B14F-4D97-AF65-F5344CB8AC3E}">
        <p14:creationId xmlns:p14="http://schemas.microsoft.com/office/powerpoint/2010/main" val="3122045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873940"/>
            <a:ext cx="3805040" cy="1844983"/>
          </a:xfrm>
          <a:solidFill>
            <a:schemeClr val="accent6">
              <a:lumMod val="75000"/>
            </a:schemeClr>
          </a:solidFill>
        </p:spPr>
        <p:txBody>
          <a:bodyPr>
            <a:normAutofit/>
          </a:bodyPr>
          <a:lstStyle/>
          <a:p>
            <a:r>
              <a:rPr lang="en-GB" sz="4000" b="1" dirty="0">
                <a:solidFill>
                  <a:schemeClr val="accent6">
                    <a:lumMod val="40000"/>
                    <a:lumOff val="60000"/>
                  </a:schemeClr>
                </a:solidFill>
              </a:rPr>
              <a:t>Negative Painting</a:t>
            </a:r>
            <a:br>
              <a:rPr lang="en-GB" sz="4000" b="1" dirty="0">
                <a:solidFill>
                  <a:schemeClr val="accent6">
                    <a:lumMod val="40000"/>
                    <a:lumOff val="60000"/>
                  </a:schemeClr>
                </a:solidFill>
              </a:rPr>
            </a:br>
            <a:endParaRPr lang="en-GB" sz="4000" b="1" dirty="0">
              <a:solidFill>
                <a:schemeClr val="accent6">
                  <a:lumMod val="40000"/>
                  <a:lumOff val="60000"/>
                </a:schemeClr>
              </a:solidFill>
            </a:endParaRPr>
          </a:p>
        </p:txBody>
      </p:sp>
      <p:sp>
        <p:nvSpPr>
          <p:cNvPr id="4" name="Text Placeholder 3"/>
          <p:cNvSpPr>
            <a:spLocks noGrp="1"/>
          </p:cNvSpPr>
          <p:nvPr>
            <p:ph type="body" sz="half" idx="2"/>
          </p:nvPr>
        </p:nvSpPr>
        <p:spPr/>
        <p:txBody>
          <a:bodyPr/>
          <a:lstStyle/>
          <a:p>
            <a:endParaRPr lang="en-GB" dirty="0"/>
          </a:p>
          <a:p>
            <a:endParaRPr lang="en-GB" dirty="0"/>
          </a:p>
          <a:p>
            <a:endParaRPr lang="en-GB" dirty="0"/>
          </a:p>
        </p:txBody>
      </p:sp>
      <p:pic>
        <p:nvPicPr>
          <p:cNvPr id="8" name="Picture Placeholder 7">
            <a:hlinkClick r:id="rId2"/>
          </p:cNvPr>
          <p:cNvPicPr>
            <a:picLocks noGrp="1" noChangeAspect="1"/>
          </p:cNvPicPr>
          <p:nvPr>
            <p:ph type="pic" idx="1"/>
          </p:nvPr>
        </p:nvPicPr>
        <p:blipFill>
          <a:blip r:embed="rId3"/>
          <a:srcRect t="19853" b="19853"/>
          <a:stretch>
            <a:fillRect/>
          </a:stretch>
        </p:blipFill>
        <p:spPr>
          <a:xfrm>
            <a:off x="5183188" y="995363"/>
            <a:ext cx="6172200" cy="4873625"/>
          </a:xfrm>
          <a:prstGeom prst="rect">
            <a:avLst/>
          </a:prstGeom>
        </p:spPr>
      </p:pic>
      <p:pic>
        <p:nvPicPr>
          <p:cNvPr id="1028" name="Picture 4" descr="MacKenzie Watercolours - Artist Sault Ste. Mar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71" y="2995583"/>
            <a:ext cx="3876675"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85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999" y="368188"/>
            <a:ext cx="4308026" cy="732329"/>
          </a:xfrm>
        </p:spPr>
        <p:txBody>
          <a:bodyPr>
            <a:noAutofit/>
          </a:bodyPr>
          <a:lstStyle/>
          <a:p>
            <a:r>
              <a:rPr lang="en-GB" sz="3600" dirty="0">
                <a:solidFill>
                  <a:schemeClr val="accent5">
                    <a:lumMod val="75000"/>
                  </a:schemeClr>
                </a:solidFill>
              </a:rPr>
              <a:t>Drawing For Purpose</a:t>
            </a:r>
          </a:p>
        </p:txBody>
      </p:sp>
      <p:sp>
        <p:nvSpPr>
          <p:cNvPr id="4" name="Text Placeholder 3"/>
          <p:cNvSpPr>
            <a:spLocks noGrp="1"/>
          </p:cNvSpPr>
          <p:nvPr>
            <p:ph type="body" sz="half" idx="2"/>
          </p:nvPr>
        </p:nvSpPr>
        <p:spPr>
          <a:xfrm>
            <a:off x="534075" y="1332151"/>
            <a:ext cx="3948913" cy="1527643"/>
          </a:xfrm>
        </p:spPr>
        <p:txBody>
          <a:bodyPr>
            <a:normAutofit lnSpcReduction="10000"/>
          </a:bodyPr>
          <a:lstStyle/>
          <a:p>
            <a:r>
              <a:rPr lang="en-GB" dirty="0"/>
              <a:t>Many students overlook the need for any drawing before a painting. </a:t>
            </a:r>
          </a:p>
          <a:p>
            <a:r>
              <a:rPr lang="en-GB" dirty="0"/>
              <a:t>Drawing beforehand, sorting out composition, angles and proportions, tones and perspective, angles and ‘leading eye’ or ‘emphasis’ saves much time in the long run.</a:t>
            </a:r>
          </a:p>
        </p:txBody>
      </p:sp>
      <p:pic>
        <p:nvPicPr>
          <p:cNvPr id="1026" name="Picture 2" descr="32-A Case for Drawing - Pastel Painting Lessons : Pastel Painting Less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294" y="582627"/>
            <a:ext cx="3661370" cy="5795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awing Landscape Architecture — Paul Balmer, penc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9" y="3002416"/>
            <a:ext cx="4308025" cy="33761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ndscape Sketches by Charlie Brown, via Behance #LandscapeSketch"/>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6937" r="9890"/>
          <a:stretch/>
        </p:blipFill>
        <p:spPr bwMode="auto">
          <a:xfrm>
            <a:off x="8694385" y="582627"/>
            <a:ext cx="2982421" cy="5795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7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165" t="8750" r="1549" b="1383"/>
          <a:stretch/>
        </p:blipFill>
        <p:spPr>
          <a:xfrm>
            <a:off x="582626" y="139653"/>
            <a:ext cx="4175490" cy="301687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070" t="3657" r="752" b="2037"/>
          <a:stretch/>
        </p:blipFill>
        <p:spPr>
          <a:xfrm>
            <a:off x="4968509" y="139654"/>
            <a:ext cx="4483654" cy="313762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208" t="4484" r="4905" b="4780"/>
          <a:stretch/>
        </p:blipFill>
        <p:spPr>
          <a:xfrm>
            <a:off x="582626" y="3293457"/>
            <a:ext cx="2382973" cy="335010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2720"/>
          <a:stretch/>
        </p:blipFill>
        <p:spPr>
          <a:xfrm>
            <a:off x="3108241" y="3511944"/>
            <a:ext cx="3850909" cy="302642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080" t="5697" r="4038" b="8285"/>
          <a:stretch/>
        </p:blipFill>
        <p:spPr>
          <a:xfrm>
            <a:off x="7190439" y="3429993"/>
            <a:ext cx="4523448" cy="3108372"/>
          </a:xfrm>
          <a:prstGeom prst="rect">
            <a:avLst/>
          </a:prstGeom>
        </p:spPr>
      </p:pic>
      <p:sp>
        <p:nvSpPr>
          <p:cNvPr id="8" name="TextBox 7"/>
          <p:cNvSpPr txBox="1"/>
          <p:nvPr/>
        </p:nvSpPr>
        <p:spPr>
          <a:xfrm>
            <a:off x="9662556" y="139653"/>
            <a:ext cx="2282620" cy="3139321"/>
          </a:xfrm>
          <a:prstGeom prst="rect">
            <a:avLst/>
          </a:prstGeom>
          <a:noFill/>
        </p:spPr>
        <p:txBody>
          <a:bodyPr wrap="square" rtlCol="0">
            <a:spAutoFit/>
          </a:bodyPr>
          <a:lstStyle/>
          <a:p>
            <a:r>
              <a:rPr lang="en-GB" dirty="0"/>
              <a:t>Rose’s sketches from first hand observation.</a:t>
            </a:r>
          </a:p>
          <a:p>
            <a:r>
              <a:rPr lang="en-GB" dirty="0"/>
              <a:t>All done very quickly, mostly in 10-15 minutes.</a:t>
            </a:r>
          </a:p>
          <a:p>
            <a:endParaRPr lang="en-GB" dirty="0"/>
          </a:p>
          <a:p>
            <a:r>
              <a:rPr lang="en-GB" b="1" dirty="0"/>
              <a:t>YOUR TASK:</a:t>
            </a:r>
          </a:p>
          <a:p>
            <a:r>
              <a:rPr lang="en-GB" dirty="0"/>
              <a:t>Select a composition from your reference photo and complete a tonal sketch.</a:t>
            </a:r>
          </a:p>
        </p:txBody>
      </p:sp>
    </p:spTree>
    <p:extLst>
      <p:ext uri="{BB962C8B-B14F-4D97-AF65-F5344CB8AC3E}">
        <p14:creationId xmlns:p14="http://schemas.microsoft.com/office/powerpoint/2010/main" val="3464104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04466" y="606903"/>
            <a:ext cx="6219792" cy="5907186"/>
          </a:xfrm>
          <a:prstGeom prst="rect">
            <a:avLst/>
          </a:prstGeom>
        </p:spPr>
      </p:pic>
      <p:pic>
        <p:nvPicPr>
          <p:cNvPr id="4" name="Picture 3"/>
          <p:cNvPicPr>
            <a:picLocks noChangeAspect="1"/>
          </p:cNvPicPr>
          <p:nvPr/>
        </p:nvPicPr>
        <p:blipFill rotWithShape="1">
          <a:blip r:embed="rId3"/>
          <a:srcRect r="18422"/>
          <a:stretch/>
        </p:blipFill>
        <p:spPr>
          <a:xfrm>
            <a:off x="401903" y="143229"/>
            <a:ext cx="7455463" cy="912101"/>
          </a:xfrm>
          <a:prstGeom prst="rect">
            <a:avLst/>
          </a:prstGeom>
        </p:spPr>
      </p:pic>
      <p:sp>
        <p:nvSpPr>
          <p:cNvPr id="5" name="Rectangle 4"/>
          <p:cNvSpPr/>
          <p:nvPr/>
        </p:nvSpPr>
        <p:spPr>
          <a:xfrm>
            <a:off x="604204" y="1184821"/>
            <a:ext cx="3449905" cy="2990178"/>
          </a:xfrm>
          <a:prstGeom prst="rect">
            <a:avLst/>
          </a:prstGeom>
        </p:spPr>
        <p:txBody>
          <a:bodyPr wrap="square">
            <a:spAutoFit/>
          </a:bodyPr>
          <a:lstStyle/>
          <a:p>
            <a:pPr>
              <a:lnSpc>
                <a:spcPct val="107000"/>
              </a:lnSpc>
              <a:spcAft>
                <a:spcPts val="0"/>
              </a:spcAft>
            </a:pPr>
            <a:r>
              <a:rPr lang="en-GB" sz="3200" b="1" u="sng" dirty="0">
                <a:solidFill>
                  <a:srgbClr val="FF9933"/>
                </a:solidFill>
                <a:latin typeface="Calibri" panose="020F0502020204030204" pitchFamily="34" charset="0"/>
                <a:ea typeface="Calibri" panose="020F0502020204030204" pitchFamily="34" charset="0"/>
                <a:cs typeface="Times New Roman" panose="02020603050405020304" pitchFamily="18" charset="0"/>
              </a:rPr>
              <a:t>Summer</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Font typeface="Courier New" panose="02070309020205020404" pitchFamily="49" charset="0"/>
              <a:buChar char="o"/>
            </a:pPr>
            <a:r>
              <a:rPr lang="en-GB" dirty="0">
                <a:latin typeface="Calibri" panose="020F0502020204030204" pitchFamily="34" charset="0"/>
                <a:ea typeface="Calibri" panose="020F0502020204030204" pitchFamily="34" charset="0"/>
                <a:cs typeface="Times New Roman" panose="02020603050405020304" pitchFamily="18" charset="0"/>
              </a:rPr>
              <a:t>Yellow Ochre</a:t>
            </a:r>
          </a:p>
          <a:p>
            <a:pPr marL="285750" lvl="0" indent="-285750">
              <a:lnSpc>
                <a:spcPct val="107000"/>
              </a:lnSpc>
              <a:spcAft>
                <a:spcPts val="0"/>
              </a:spcAft>
              <a:buFont typeface="Courier New" panose="02070309020205020404" pitchFamily="49" charset="0"/>
              <a:buChar char="o"/>
            </a:pPr>
            <a:r>
              <a:rPr lang="en-GB" dirty="0">
                <a:latin typeface="Calibri" panose="020F0502020204030204" pitchFamily="34" charset="0"/>
                <a:ea typeface="Calibri" panose="020F0502020204030204" pitchFamily="34" charset="0"/>
                <a:cs typeface="Times New Roman" panose="02020603050405020304" pitchFamily="18" charset="0"/>
              </a:rPr>
              <a:t>French Vermillion (A Warmer red)</a:t>
            </a:r>
          </a:p>
          <a:p>
            <a:pPr marL="285750" lvl="0" indent="-285750">
              <a:lnSpc>
                <a:spcPct val="107000"/>
              </a:lnSpc>
              <a:spcAft>
                <a:spcPts val="0"/>
              </a:spcAft>
              <a:buFont typeface="Courier New" panose="02070309020205020404" pitchFamily="49" charset="0"/>
              <a:buChar char="o"/>
            </a:pPr>
            <a:r>
              <a:rPr lang="en-GB" dirty="0">
                <a:latin typeface="Calibri" panose="020F0502020204030204" pitchFamily="34" charset="0"/>
                <a:ea typeface="Calibri" panose="020F0502020204030204" pitchFamily="34" charset="0"/>
                <a:cs typeface="Times New Roman" panose="02020603050405020304" pitchFamily="18" charset="0"/>
              </a:rPr>
              <a:t>Cadmium Yellow/ Cadmium Red</a:t>
            </a:r>
          </a:p>
          <a:p>
            <a:pPr marL="285750" lvl="0" indent="-285750">
              <a:lnSpc>
                <a:spcPct val="107000"/>
              </a:lnSpc>
              <a:spcAft>
                <a:spcPts val="0"/>
              </a:spcAft>
              <a:buFont typeface="Courier New" panose="02070309020205020404" pitchFamily="49" charset="0"/>
              <a:buChar char="o"/>
            </a:pPr>
            <a:r>
              <a:rPr lang="en-GB" dirty="0">
                <a:latin typeface="Calibri" panose="020F0502020204030204" pitchFamily="34" charset="0"/>
                <a:ea typeface="Calibri" panose="020F0502020204030204" pitchFamily="34" charset="0"/>
                <a:cs typeface="Times New Roman" panose="02020603050405020304" pitchFamily="18" charset="0"/>
              </a:rPr>
              <a:t>French Ultramarine</a:t>
            </a:r>
          </a:p>
          <a:p>
            <a:pPr marL="285750" lvl="0" indent="-285750">
              <a:lnSpc>
                <a:spcPct val="107000"/>
              </a:lnSpc>
              <a:spcAft>
                <a:spcPts val="0"/>
              </a:spcAft>
              <a:buFont typeface="Courier New" panose="02070309020205020404" pitchFamily="49" charset="0"/>
              <a:buChar char="o"/>
            </a:pPr>
            <a:r>
              <a:rPr lang="en-GB" dirty="0">
                <a:latin typeface="Calibri" panose="020F0502020204030204" pitchFamily="34" charset="0"/>
                <a:ea typeface="Calibri" panose="020F0502020204030204" pitchFamily="34" charset="0"/>
                <a:cs typeface="Times New Roman" panose="02020603050405020304" pitchFamily="18" charset="0"/>
              </a:rPr>
              <a:t>Cobalt Blue</a:t>
            </a:r>
          </a:p>
          <a:p>
            <a:pPr marL="285750" lvl="0" indent="-285750">
              <a:lnSpc>
                <a:spcPct val="107000"/>
              </a:lnSpc>
              <a:spcAft>
                <a:spcPts val="0"/>
              </a:spcAft>
              <a:buFont typeface="Courier New" panose="02070309020205020404" pitchFamily="49" charset="0"/>
              <a:buChar char="o"/>
            </a:pPr>
            <a:r>
              <a:rPr lang="en-GB" dirty="0">
                <a:latin typeface="Calibri" panose="020F0502020204030204" pitchFamily="34" charset="0"/>
                <a:ea typeface="Calibri" panose="020F0502020204030204" pitchFamily="34" charset="0"/>
                <a:cs typeface="Times New Roman" panose="02020603050405020304" pitchFamily="18" charset="0"/>
              </a:rPr>
              <a:t>Raw Umber</a:t>
            </a:r>
          </a:p>
          <a:p>
            <a:pPr marL="285750" lvl="0" indent="-285750">
              <a:lnSpc>
                <a:spcPct val="107000"/>
              </a:lnSpc>
              <a:spcAft>
                <a:spcPts val="0"/>
              </a:spcAft>
              <a:buFont typeface="Courier New" panose="02070309020205020404" pitchFamily="49" charset="0"/>
              <a:buChar char="o"/>
            </a:pPr>
            <a:r>
              <a:rPr lang="en-GB" dirty="0">
                <a:latin typeface="Calibri" panose="020F0502020204030204" pitchFamily="34" charset="0"/>
                <a:ea typeface="Calibri" panose="020F0502020204030204" pitchFamily="34" charset="0"/>
                <a:cs typeface="Times New Roman" panose="02020603050405020304" pitchFamily="18" charset="0"/>
              </a:rPr>
              <a:t>Sap Green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04204" y="4604918"/>
            <a:ext cx="5472913" cy="1607299"/>
          </a:xfrm>
          <a:prstGeom prst="rect">
            <a:avLst/>
          </a:prstGeom>
        </p:spPr>
        <p:txBody>
          <a:bodyPr wrap="square">
            <a:spAutoFit/>
          </a:bodyPr>
          <a:lstStyle/>
          <a:p>
            <a:pPr>
              <a:lnSpc>
                <a:spcPct val="107000"/>
              </a:lnSpc>
              <a:spcAft>
                <a:spcPts val="800"/>
              </a:spcAft>
            </a:pPr>
            <a:r>
              <a:rPr lang="en-GB" sz="1600" b="1" dirty="0">
                <a:latin typeface="Calibri" panose="020F0502020204030204" pitchFamily="34" charset="0"/>
                <a:ea typeface="Calibri" panose="020F0502020204030204" pitchFamily="34" charset="0"/>
                <a:cs typeface="Times New Roman" panose="02020603050405020304" pitchFamily="18" charset="0"/>
              </a:rPr>
              <a:t>A Note on Warm Blues</a:t>
            </a:r>
            <a:r>
              <a:rPr lang="en-GB" sz="1600" dirty="0">
                <a:latin typeface="Calibri" panose="020F0502020204030204" pitchFamily="34" charset="0"/>
                <a:ea typeface="Calibri" panose="020F0502020204030204" pitchFamily="34" charset="0"/>
                <a:cs typeface="Times New Roman" panose="02020603050405020304" pitchFamily="18" charset="0"/>
              </a:rPr>
              <a:t>: Warm blues are those with a purple bias rather than a green bias. They will appear to come forward in a painting, whereas cool blues will recede. It is useful to have a warm and a cool blue in a split primary palette - when mixed together they will create a mid-blue. </a:t>
            </a:r>
            <a:r>
              <a:rPr lang="en-GB" sz="1200" dirty="0">
                <a:solidFill>
                  <a:srgbClr val="403B34"/>
                </a:solidFill>
                <a:latin typeface="Tahoma" panose="020B0604030504040204" pitchFamily="34" charset="0"/>
                <a:ea typeface="Calibri" panose="020F0502020204030204" pitchFamily="34" charset="0"/>
                <a:cs typeface="Times New Roman" panose="02020603050405020304" pitchFamily="18" charset="0"/>
              </a:rPr>
              <a:t>Examples of warm blues are </a:t>
            </a:r>
            <a:r>
              <a:rPr lang="en-GB" sz="1200" b="1" dirty="0">
                <a:solidFill>
                  <a:srgbClr val="403B34"/>
                </a:solidFill>
                <a:latin typeface="Tahoma" panose="020B0604030504040204" pitchFamily="34" charset="0"/>
                <a:ea typeface="Calibri" panose="020F0502020204030204" pitchFamily="34" charset="0"/>
                <a:cs typeface="Times New Roman" panose="02020603050405020304" pitchFamily="18" charset="0"/>
              </a:rPr>
              <a:t>Ultramarine</a:t>
            </a:r>
            <a:r>
              <a:rPr lang="en-GB" sz="1200" dirty="0">
                <a:solidFill>
                  <a:srgbClr val="403B34"/>
                </a:solidFill>
                <a:latin typeface="Tahoma" panose="020B0604030504040204" pitchFamily="34" charset="0"/>
                <a:ea typeface="Calibri" panose="020F0502020204030204" pitchFamily="34" charset="0"/>
                <a:cs typeface="Times New Roman" panose="02020603050405020304" pitchFamily="18" charset="0"/>
              </a:rPr>
              <a:t>, </a:t>
            </a:r>
            <a:r>
              <a:rPr lang="en-GB" sz="1200" b="1" dirty="0" err="1">
                <a:solidFill>
                  <a:srgbClr val="403B34"/>
                </a:solidFill>
                <a:latin typeface="Tahoma" panose="020B0604030504040204" pitchFamily="34" charset="0"/>
                <a:ea typeface="Calibri" panose="020F0502020204030204" pitchFamily="34" charset="0"/>
                <a:cs typeface="Times New Roman" panose="02020603050405020304" pitchFamily="18" charset="0"/>
              </a:rPr>
              <a:t>Indanthrone</a:t>
            </a:r>
            <a:r>
              <a:rPr lang="en-GB" sz="1200" b="1" dirty="0">
                <a:solidFill>
                  <a:srgbClr val="403B34"/>
                </a:solidFill>
                <a:latin typeface="Tahoma" panose="020B0604030504040204" pitchFamily="34" charset="0"/>
                <a:ea typeface="Calibri" panose="020F0502020204030204" pitchFamily="34" charset="0"/>
                <a:cs typeface="Times New Roman" panose="02020603050405020304" pitchFamily="18" charset="0"/>
              </a:rPr>
              <a:t> Blue</a:t>
            </a:r>
            <a:r>
              <a:rPr lang="en-GB" sz="1200" dirty="0">
                <a:solidFill>
                  <a:srgbClr val="403B34"/>
                </a:solidFill>
                <a:latin typeface="Tahoma" panose="020B0604030504040204" pitchFamily="34" charset="0"/>
                <a:ea typeface="Calibri" panose="020F0502020204030204" pitchFamily="34" charset="0"/>
                <a:cs typeface="Times New Roman" panose="02020603050405020304" pitchFamily="18" charset="0"/>
              </a:rPr>
              <a:t> and </a:t>
            </a:r>
            <a:r>
              <a:rPr lang="en-GB" sz="1200" b="1" dirty="0">
                <a:solidFill>
                  <a:srgbClr val="403B34"/>
                </a:solidFill>
                <a:latin typeface="Tahoma" panose="020B0604030504040204" pitchFamily="34" charset="0"/>
                <a:ea typeface="Calibri" panose="020F0502020204030204" pitchFamily="34" charset="0"/>
                <a:cs typeface="Times New Roman" panose="02020603050405020304" pitchFamily="18" charset="0"/>
              </a:rPr>
              <a:t>Cobalt Blue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6260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676" y="1432290"/>
            <a:ext cx="3517759" cy="625110"/>
          </a:xfrm>
        </p:spPr>
        <p:txBody>
          <a:bodyPr/>
          <a:lstStyle/>
          <a:p>
            <a:r>
              <a:rPr lang="en-GB" dirty="0">
                <a:solidFill>
                  <a:schemeClr val="accent5">
                    <a:lumMod val="75000"/>
                  </a:schemeClr>
                </a:solidFill>
              </a:rPr>
              <a:t>A Basic Summer Sky</a:t>
            </a:r>
          </a:p>
        </p:txBody>
      </p:sp>
      <p:sp>
        <p:nvSpPr>
          <p:cNvPr id="4" name="Text Placeholder 3"/>
          <p:cNvSpPr>
            <a:spLocks noGrp="1"/>
          </p:cNvSpPr>
          <p:nvPr>
            <p:ph type="body" sz="half" idx="2"/>
          </p:nvPr>
        </p:nvSpPr>
        <p:spPr>
          <a:xfrm>
            <a:off x="938676" y="2257679"/>
            <a:ext cx="3517759" cy="1828800"/>
          </a:xfrm>
        </p:spPr>
        <p:txBody>
          <a:bodyPr/>
          <a:lstStyle/>
          <a:p>
            <a:r>
              <a:rPr lang="en-GB" sz="2000" dirty="0"/>
              <a:t>YOUR TASK:</a:t>
            </a:r>
          </a:p>
          <a:p>
            <a:r>
              <a:rPr lang="en-GB" dirty="0"/>
              <a:t>Using just ultramarine blue and ‘lifting’ out the clouds we can create a simple sky. </a:t>
            </a:r>
          </a:p>
          <a:p>
            <a:r>
              <a:rPr lang="en-GB" dirty="0"/>
              <a:t>Add a simple strip of landscape below to give the sky context.</a:t>
            </a:r>
          </a:p>
        </p:txBody>
      </p:sp>
      <p:pic>
        <p:nvPicPr>
          <p:cNvPr id="3074" name="Picture 2" descr="How to Paint a Simple Watercolour Sky - YouTube | Watercolor sky ..."/>
          <p:cNvPicPr>
            <a:picLocks noChangeAspect="1" noChangeArrowheads="1"/>
          </p:cNvPicPr>
          <p:nvPr/>
        </p:nvPicPr>
        <p:blipFill rotWithShape="1">
          <a:blip r:embed="rId2">
            <a:extLst>
              <a:ext uri="{28A0092B-C50C-407E-A947-70E740481C1C}">
                <a14:useLocalDpi xmlns:a14="http://schemas.microsoft.com/office/drawing/2010/main" val="0"/>
              </a:ext>
            </a:extLst>
          </a:blip>
          <a:srcRect t="9804" b="10257"/>
          <a:stretch/>
        </p:blipFill>
        <p:spPr bwMode="auto">
          <a:xfrm>
            <a:off x="4772026" y="962952"/>
            <a:ext cx="7287586" cy="474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04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5526" y="365125"/>
            <a:ext cx="3658273" cy="1900645"/>
          </a:xfrm>
        </p:spPr>
        <p:txBody>
          <a:bodyPr/>
          <a:lstStyle/>
          <a:p>
            <a:r>
              <a:rPr lang="en-GB" dirty="0">
                <a:solidFill>
                  <a:schemeClr val="accent5"/>
                </a:solidFill>
              </a:rPr>
              <a:t>Watercolour Sketching</a:t>
            </a:r>
            <a:br>
              <a:rPr lang="en-GB" dirty="0">
                <a:solidFill>
                  <a:schemeClr val="accent5"/>
                </a:solidFill>
              </a:rPr>
            </a:br>
            <a:r>
              <a:rPr lang="en-GB" sz="2800" i="1" dirty="0">
                <a:solidFill>
                  <a:schemeClr val="accent5"/>
                </a:solidFill>
              </a:rPr>
              <a:t>(Artist: Unknown)</a:t>
            </a:r>
            <a:endParaRPr lang="en-GB" sz="3200" i="1" dirty="0">
              <a:solidFill>
                <a:schemeClr val="accent5"/>
              </a:solidFill>
            </a:endParaRPr>
          </a:p>
        </p:txBody>
      </p:sp>
      <p:pic>
        <p:nvPicPr>
          <p:cNvPr id="3" name="Picture 2"/>
          <p:cNvPicPr>
            <a:picLocks noChangeAspect="1"/>
          </p:cNvPicPr>
          <p:nvPr/>
        </p:nvPicPr>
        <p:blipFill>
          <a:blip r:embed="rId2"/>
          <a:stretch>
            <a:fillRect/>
          </a:stretch>
        </p:blipFill>
        <p:spPr>
          <a:xfrm>
            <a:off x="-72829" y="10584"/>
            <a:ext cx="7015795" cy="6847416"/>
          </a:xfrm>
          <a:prstGeom prst="rect">
            <a:avLst/>
          </a:prstGeom>
        </p:spPr>
      </p:pic>
      <p:sp>
        <p:nvSpPr>
          <p:cNvPr id="4" name="TextBox 3"/>
          <p:cNvSpPr txBox="1"/>
          <p:nvPr/>
        </p:nvSpPr>
        <p:spPr>
          <a:xfrm>
            <a:off x="7695526" y="2144389"/>
            <a:ext cx="2613727" cy="3970318"/>
          </a:xfrm>
          <a:prstGeom prst="rect">
            <a:avLst/>
          </a:prstGeom>
          <a:noFill/>
        </p:spPr>
        <p:txBody>
          <a:bodyPr wrap="square" rtlCol="0">
            <a:spAutoFit/>
          </a:bodyPr>
          <a:lstStyle/>
          <a:p>
            <a:r>
              <a:rPr lang="en-GB" dirty="0"/>
              <a:t>Use of direct washes, use of the whole paper bleeding to the edge.</a:t>
            </a:r>
          </a:p>
          <a:p>
            <a:r>
              <a:rPr lang="en-GB" dirty="0"/>
              <a:t>Using the sky as a backdrop for notes which relay thoughts and response to the first hand observation of the location.</a:t>
            </a:r>
          </a:p>
          <a:p>
            <a:r>
              <a:rPr lang="en-GB" dirty="0"/>
              <a:t>Compositionally the sky takes up at least 3/4 of the painting. The actual landscape is kept very simple.</a:t>
            </a:r>
          </a:p>
        </p:txBody>
      </p:sp>
    </p:spTree>
    <p:extLst>
      <p:ext uri="{BB962C8B-B14F-4D97-AF65-F5344CB8AC3E}">
        <p14:creationId xmlns:p14="http://schemas.microsoft.com/office/powerpoint/2010/main" val="1325631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TotalTime>
  <Words>1288</Words>
  <Application>Microsoft Macintosh PowerPoint</Application>
  <PresentationFormat>Widescreen</PresentationFormat>
  <Paragraphs>82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Courier New</vt:lpstr>
      <vt:lpstr>Tahoma</vt:lpstr>
      <vt:lpstr>Office Theme</vt:lpstr>
      <vt:lpstr>Watercolour: A Summer Landscape</vt:lpstr>
      <vt:lpstr>Workshop Objectives</vt:lpstr>
      <vt:lpstr>Simple Glazing to create Aerial Perspective</vt:lpstr>
      <vt:lpstr>Negative Painting </vt:lpstr>
      <vt:lpstr>Drawing For Purpose</vt:lpstr>
      <vt:lpstr>PowerPoint Presentation</vt:lpstr>
      <vt:lpstr>PowerPoint Presentation</vt:lpstr>
      <vt:lpstr>A Basic Summer Sky</vt:lpstr>
      <vt:lpstr>Watercolour Sketching (Artist: Unknown)</vt:lpstr>
      <vt:lpstr>Cathy (Kate) Johnson: Watercolour Sketching</vt:lpstr>
      <vt:lpstr>Using  Photographic References</vt:lpstr>
      <vt:lpstr>John Hoar</vt:lpstr>
      <vt:lpstr>Susan Abbot:  “I find plein air painting exhilarating. Exploring until I find the right painting spot, figuring out a composition, slowing down enough to closely study nature's colours and shapes, feeling the cool breeze and warm sun--there's so much pleasure in the experience of painting outdoors”. </vt:lpstr>
      <vt:lpstr>Robert Steele: Illustrator</vt:lpstr>
      <vt:lpstr>German Artist:  Unknown </vt:lpstr>
      <vt:lpstr>Jem Bowden:  Plein Air Artist</vt:lpstr>
      <vt:lpstr>Ian Sidaway</vt:lpstr>
      <vt:lpstr>Iain Stewart</vt:lpstr>
      <vt:lpstr>Larry Cannon</vt:lpstr>
      <vt:lpstr>Andrew Wyeth  Watercolours (1950-2009)</vt:lpstr>
      <vt:lpstr>Alwyn Crawshaw</vt:lpstr>
    </vt:vector>
  </TitlesOfParts>
  <Company>The Henley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Watercolour References</dc:title>
  <dc:creator>Rose Bramwell</dc:creator>
  <cp:lastModifiedBy>Rose Bramwell</cp:lastModifiedBy>
  <cp:revision>41</cp:revision>
  <dcterms:created xsi:type="dcterms:W3CDTF">2020-07-16T14:17:07Z</dcterms:created>
  <dcterms:modified xsi:type="dcterms:W3CDTF">2020-09-03T15:55:53Z</dcterms:modified>
</cp:coreProperties>
</file>